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9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312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71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480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82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566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478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929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63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194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243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028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7F94-E1F9-47A2-A495-BF8CF60CA630}" type="datetimeFigureOut">
              <a:rPr lang="ar-IQ" smtClean="0"/>
              <a:t>24/03/1443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2570-849F-4C55-A47D-09FBF9C58C1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43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مادة تربية و تحسين طيور داجنة </a:t>
            </a:r>
            <a:endParaRPr lang="ar-IQ" dirty="0">
              <a:solidFill>
                <a:srgbClr val="FF0000"/>
              </a:solidFill>
            </a:endParaRPr>
          </a:p>
          <a:p>
            <a:r>
              <a:rPr lang="ar-IQ" b="1" dirty="0" smtClean="0"/>
              <a:t>المرحلة </a:t>
            </a:r>
            <a:r>
              <a:rPr lang="ar-IQ" b="1" dirty="0"/>
              <a:t>الرابعة: قسم الإنتاج الحيواني</a:t>
            </a:r>
          </a:p>
          <a:p>
            <a:r>
              <a:rPr lang="ar-IQ" b="1" dirty="0"/>
              <a:t> </a:t>
            </a:r>
            <a:r>
              <a:rPr lang="ar-IQ" b="1" dirty="0" smtClean="0"/>
              <a:t> </a:t>
            </a:r>
            <a:r>
              <a:rPr lang="ar-IQ" b="1" dirty="0"/>
              <a:t>أستاذ المادة: د</a:t>
            </a:r>
            <a:r>
              <a:rPr lang="ar-IQ" b="1" dirty="0" smtClean="0"/>
              <a:t>. ساجدة </a:t>
            </a:r>
            <a:r>
              <a:rPr lang="ar-IQ" b="1" dirty="0"/>
              <a:t>عبد الصمد مجيد</a:t>
            </a:r>
            <a:endParaRPr lang="ar-IQ" dirty="0"/>
          </a:p>
          <a:p>
            <a:r>
              <a:rPr lang="ar-IQ" b="1" dirty="0" smtClean="0"/>
              <a:t> 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4" name="صورة 3" descr="الصفحة الرئيسية | جامعة البصرة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99" y="793378"/>
            <a:ext cx="3039035" cy="2808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66" y="1122363"/>
            <a:ext cx="2286000" cy="247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51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3462020" y="2533682"/>
          <a:ext cx="5267960" cy="2935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5280"/>
                <a:gridCol w="2096770"/>
                <a:gridCol w="1565910"/>
              </a:tblGrid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معامل انحدار </a:t>
                      </a:r>
                      <a:endParaRPr lang="en-US" sz="1100" dirty="0">
                        <a:effectLst/>
                      </a:endParaRP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أو معامل ارتباط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مكونات التشابه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   القرابة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  = 1/2 h </a:t>
                      </a:r>
                      <a:r>
                        <a:rPr lang="en-US" sz="2000" baseline="30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  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1/2 VA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ar-IQ" sz="2000">
                          <a:effectLst/>
                        </a:rPr>
                        <a:t>الأبناء و أحد الأبوين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 =h </a:t>
                      </a:r>
                      <a:r>
                        <a:rPr lang="en-US" sz="2000" baseline="30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      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1/2 VA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الأبناء و متوسط الأبوين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  =1/4h</a:t>
                      </a:r>
                      <a:r>
                        <a:rPr lang="en-US" sz="2000" baseline="30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1/4 VA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الاخوة أنصاف الأشقة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t˃1/2h</a:t>
                      </a:r>
                      <a:r>
                        <a:rPr lang="en-US" sz="2000" baseline="30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1/2VA+1/4VD+VEC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الاخوة الأشقة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518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b="1" dirty="0" smtClean="0">
                <a:solidFill>
                  <a:srgbClr val="FF0000"/>
                </a:solidFill>
              </a:rPr>
              <a:t>       تقدير المكافئ </a:t>
            </a:r>
            <a:r>
              <a:rPr lang="ar-IQ" sz="2800" b="1" dirty="0">
                <a:solidFill>
                  <a:srgbClr val="FF0000"/>
                </a:solidFill>
              </a:rPr>
              <a:t>الوراثي من التشابه المظهري بين الاخوة أنصاف </a:t>
            </a:r>
            <a:r>
              <a:rPr lang="ar-IQ" sz="2800" b="1" dirty="0" smtClean="0">
                <a:solidFill>
                  <a:srgbClr val="FF0000"/>
                </a:solidFill>
              </a:rPr>
              <a:t>الأشقة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buNone/>
            </a:pPr>
            <a:endParaRPr lang="en-US" dirty="0"/>
          </a:p>
          <a:p>
            <a:pPr marL="0" indent="0" rtl="0">
              <a:buNone/>
            </a:pPr>
            <a:endParaRPr lang="en-US" dirty="0" smtClean="0"/>
          </a:p>
          <a:p>
            <a:pPr marL="0" indent="0" rtl="0">
              <a:buNone/>
            </a:pPr>
            <a:r>
              <a:rPr lang="ar-IQ" dirty="0" smtClean="0"/>
              <a:t>       </a:t>
            </a:r>
            <a:r>
              <a:rPr lang="ar-IQ" dirty="0" smtClean="0">
                <a:solidFill>
                  <a:srgbClr val="FF0000"/>
                </a:solidFill>
              </a:rPr>
              <a:t>مثال: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</a:t>
            </a:r>
            <a:r>
              <a:rPr lang="ar-IQ" dirty="0"/>
              <a:t> </a:t>
            </a:r>
            <a:r>
              <a:rPr lang="ar-IQ" b="1" dirty="0"/>
              <a:t>أربعة ديوك كل منها لقح ست دجاجات انتجت كل دجاجة فرد واحد. تم تسجيل وزن الجسم عند الفقس</a:t>
            </a:r>
            <a:r>
              <a:rPr lang="ar-IQ" b="1" dirty="0" smtClean="0"/>
              <a:t>. المطلوب </a:t>
            </a:r>
            <a:r>
              <a:rPr lang="ar-IQ" b="1" dirty="0"/>
              <a:t>حساب </a:t>
            </a:r>
            <a:r>
              <a:rPr lang="ar-IQ" b="1" dirty="0" smtClean="0"/>
              <a:t>المكافئ </a:t>
            </a:r>
            <a:r>
              <a:rPr lang="ar-IQ" b="1" dirty="0"/>
              <a:t>الوراثي لهذه الصفة.</a:t>
            </a:r>
          </a:p>
        </p:txBody>
      </p:sp>
    </p:spTree>
    <p:extLst>
      <p:ext uri="{BB962C8B-B14F-4D97-AF65-F5344CB8AC3E}">
        <p14:creationId xmlns:p14="http://schemas.microsoft.com/office/powerpoint/2010/main" val="2763379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                                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316406"/>
              </p:ext>
            </p:extLst>
          </p:nvPr>
        </p:nvGraphicFramePr>
        <p:xfrm>
          <a:off x="2614247" y="1690688"/>
          <a:ext cx="7350367" cy="3778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896"/>
                <a:gridCol w="1469896"/>
                <a:gridCol w="1469896"/>
                <a:gridCol w="1469896"/>
                <a:gridCol w="1470783"/>
              </a:tblGrid>
              <a:tr h="839604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      </a:t>
                      </a:r>
                      <a:r>
                        <a:rPr lang="en-US" sz="2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ar-IQ" sz="2000">
                          <a:effectLst/>
                        </a:rPr>
                        <a:t>    </a:t>
                      </a:r>
                      <a:r>
                        <a:rPr lang="en-US" sz="20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      </a:t>
                      </a:r>
                      <a:r>
                        <a:rPr lang="en-US" sz="2000" dirty="0" smtClean="0">
                          <a:effectLst/>
                        </a:rPr>
                        <a:t>1 </a:t>
                      </a:r>
                      <a:r>
                        <a:rPr lang="ar-IQ" sz="2000" dirty="0" smtClean="0">
                          <a:effectLst/>
                        </a:rPr>
                        <a:t>  </a:t>
                      </a:r>
                      <a:r>
                        <a:rPr lang="en-US" sz="2000" dirty="0" smtClean="0">
                          <a:effectLst/>
                        </a:rPr>
                        <a:t>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الآباء</a:t>
                      </a:r>
                      <a:endParaRPr lang="en-US" sz="1100">
                        <a:effectLst/>
                      </a:endParaRP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الأمهات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980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980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980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980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980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980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980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المجموع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5" name="رابط مستقيم 4"/>
          <p:cNvCxnSpPr/>
          <p:nvPr/>
        </p:nvCxnSpPr>
        <p:spPr>
          <a:xfrm>
            <a:off x="8954964" y="1795129"/>
            <a:ext cx="100965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159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b="1" dirty="0" smtClean="0"/>
              <a:t>                                                 خطوات الحل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buNone/>
            </a:pPr>
            <a:endParaRPr lang="en-US" dirty="0"/>
          </a:p>
          <a:p>
            <a:pPr marL="0" indent="0" rtl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c.f</a:t>
            </a:r>
            <a:r>
              <a:rPr lang="en-US" dirty="0" smtClean="0"/>
              <a:t>)Correcting factor:</a:t>
            </a:r>
            <a:r>
              <a:rPr lang="ar-IQ" dirty="0" smtClean="0"/>
              <a:t>1</a:t>
            </a:r>
            <a:r>
              <a:rPr lang="ar-IQ" dirty="0" smtClean="0">
                <a:solidFill>
                  <a:srgbClr val="FF0000"/>
                </a:solidFill>
              </a:rPr>
              <a:t>-نحسب </a:t>
            </a:r>
            <a:r>
              <a:rPr lang="ar-IQ" dirty="0">
                <a:solidFill>
                  <a:srgbClr val="FF0000"/>
                </a:solidFill>
              </a:rPr>
              <a:t>معامل التصحيح 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ar-IQ" dirty="0"/>
              <a:t>و هو يساوي مربع مجموع الملاحظات الكلي مقسوم على عدد الملاحظات الكلي</a:t>
            </a:r>
            <a:r>
              <a:rPr lang="ar-IQ" dirty="0" smtClean="0"/>
              <a:t>:</a:t>
            </a:r>
          </a:p>
          <a:p>
            <a:r>
              <a:rPr lang="en-US" dirty="0" smtClean="0"/>
              <a:t>                                </a:t>
            </a:r>
            <a:r>
              <a:rPr lang="en-US" dirty="0"/>
              <a:t>(</a:t>
            </a:r>
            <a:r>
              <a:rPr lang="en-US" b="1" dirty="0"/>
              <a:t>1218)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en-US" b="1" dirty="0" smtClean="0"/>
              <a:t>                                                    </a:t>
            </a:r>
            <a:r>
              <a:rPr lang="en-US" b="1" dirty="0" smtClean="0"/>
              <a:t>  </a:t>
            </a:r>
            <a:endParaRPr lang="ar-IQ" b="1" dirty="0"/>
          </a:p>
          <a:p>
            <a:r>
              <a:rPr lang="ar-IQ" b="1" dirty="0" smtClean="0"/>
              <a:t>                                                            </a:t>
            </a:r>
            <a:r>
              <a:rPr lang="en-US" b="1" dirty="0" err="1" smtClean="0"/>
              <a:t>c.f</a:t>
            </a:r>
            <a:r>
              <a:rPr lang="en-US" b="1" dirty="0" smtClean="0"/>
              <a:t>=</a:t>
            </a:r>
            <a:r>
              <a:rPr lang="ar-IQ" b="1" dirty="0" smtClean="0"/>
              <a:t>                             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</a:t>
            </a:r>
            <a:r>
              <a:rPr lang="en-US" b="1" dirty="0" smtClean="0"/>
              <a:t>24 </a:t>
            </a:r>
            <a:r>
              <a:rPr lang="ar-IQ" b="1" dirty="0" smtClean="0"/>
              <a:t>   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</a:t>
            </a:r>
            <a:r>
              <a:rPr lang="ar-IQ" b="1" dirty="0" smtClean="0"/>
              <a:t>  </a:t>
            </a:r>
            <a:r>
              <a:rPr lang="en-US" b="1" dirty="0" smtClean="0"/>
              <a:t>=</a:t>
            </a:r>
            <a:r>
              <a:rPr lang="en-US" b="1" dirty="0" smtClean="0"/>
              <a:t>61813.5</a:t>
            </a:r>
            <a:r>
              <a:rPr lang="ar-IQ" b="1" dirty="0" smtClean="0"/>
              <a:t> </a:t>
            </a:r>
            <a:r>
              <a:rPr lang="en-US" b="1" dirty="0" smtClean="0"/>
              <a:t>  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 flipV="1">
            <a:off x="5134708" y="4056184"/>
            <a:ext cx="1547446" cy="16412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7913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2-نحسب </a:t>
            </a:r>
            <a:r>
              <a:rPr lang="ar-IQ" dirty="0">
                <a:solidFill>
                  <a:srgbClr val="FF0000"/>
                </a:solidFill>
              </a:rPr>
              <a:t>مجموع مربعات الانحرافات الكلية </a:t>
            </a:r>
            <a:r>
              <a:rPr lang="en-US" dirty="0"/>
              <a:t>TSS)</a:t>
            </a:r>
            <a:r>
              <a:rPr lang="ar-IQ" dirty="0"/>
              <a:t>)</a:t>
            </a:r>
            <a:endParaRPr lang="en-US" dirty="0"/>
          </a:p>
          <a:p>
            <a:r>
              <a:rPr lang="ar-IQ" dirty="0"/>
              <a:t>و يساوي مجموع مربعات الملاحظات ناقصا معامل التصحيح</a:t>
            </a:r>
            <a:r>
              <a:rPr lang="ar-IQ" dirty="0" smtClean="0"/>
              <a:t>:</a:t>
            </a:r>
          </a:p>
          <a:p>
            <a:pPr algn="l"/>
            <a:r>
              <a:rPr lang="en-US" dirty="0" smtClean="0"/>
              <a:t>       </a:t>
            </a:r>
            <a:r>
              <a:rPr lang="en-US" b="1" dirty="0" smtClean="0"/>
              <a:t>Total </a:t>
            </a:r>
            <a:r>
              <a:rPr lang="en-US" b="1" dirty="0"/>
              <a:t>sum of squares(TSS) = ∑</a:t>
            </a:r>
            <a:r>
              <a:rPr lang="en-US" b="1" dirty="0" smtClean="0"/>
              <a:t>Xi</a:t>
            </a:r>
            <a:r>
              <a:rPr lang="en-US" b="1" baseline="30000" dirty="0" smtClean="0"/>
              <a:t>2</a:t>
            </a:r>
            <a:r>
              <a:rPr lang="en-US" b="1" dirty="0" smtClean="0"/>
              <a:t>-C.f</a:t>
            </a:r>
            <a:endParaRPr lang="en-US" b="1" dirty="0" smtClean="0"/>
          </a:p>
          <a:p>
            <a:endParaRPr lang="en-US" dirty="0"/>
          </a:p>
          <a:p>
            <a:pPr marL="0" indent="0" algn="l" rtl="0">
              <a:buNone/>
            </a:pPr>
            <a:r>
              <a:rPr lang="en-US" b="1" dirty="0" smtClean="0"/>
              <a:t>                                               TSS</a:t>
            </a:r>
            <a:r>
              <a:rPr lang="en-US" b="1" dirty="0"/>
              <a:t>=  (48)</a:t>
            </a:r>
            <a:r>
              <a:rPr lang="en-US" b="1" baseline="30000" dirty="0"/>
              <a:t>2</a:t>
            </a:r>
            <a:r>
              <a:rPr lang="en-US" b="1" dirty="0"/>
              <a:t>+(49)</a:t>
            </a:r>
            <a:r>
              <a:rPr lang="en-US" b="1" baseline="30000" dirty="0"/>
              <a:t>2</a:t>
            </a:r>
            <a:r>
              <a:rPr lang="en-US" b="1" dirty="0"/>
              <a:t>+….(61)</a:t>
            </a:r>
            <a:r>
              <a:rPr lang="en-US" b="1" baseline="30000" dirty="0"/>
              <a:t>2</a:t>
            </a:r>
            <a:r>
              <a:rPr lang="en-US" b="1" dirty="0"/>
              <a:t>-C.F</a:t>
            </a:r>
          </a:p>
          <a:p>
            <a:pPr marL="0" indent="0" algn="l" rtl="0">
              <a:buNone/>
            </a:pPr>
            <a:r>
              <a:rPr lang="en-US" b="1" dirty="0"/>
              <a:t>       </a:t>
            </a:r>
            <a:r>
              <a:rPr lang="en-US" b="1" dirty="0" smtClean="0"/>
              <a:t>                                              = 62780-6181.5</a:t>
            </a:r>
          </a:p>
          <a:p>
            <a:pPr marL="0" indent="0" algn="l" rtl="0">
              <a:buNone/>
            </a:pPr>
            <a:r>
              <a:rPr lang="en-US" b="1" dirty="0" smtClean="0"/>
              <a:t>                                                     =  966.5</a:t>
            </a:r>
            <a:endParaRPr lang="en-US" b="1" dirty="0"/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08881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3</a:t>
            </a:r>
            <a:r>
              <a:rPr lang="ar-IQ" dirty="0">
                <a:solidFill>
                  <a:srgbClr val="FF0000"/>
                </a:solidFill>
              </a:rPr>
              <a:t>-نحسب مجموع مربعات الانحرافات الراجعة للآباء</a:t>
            </a:r>
            <a:r>
              <a:rPr lang="en-US" dirty="0">
                <a:solidFill>
                  <a:srgbClr val="FF0000"/>
                </a:solidFill>
              </a:rPr>
              <a:t>SSs)</a:t>
            </a:r>
            <a:r>
              <a:rPr lang="ar-IQ" dirty="0">
                <a:solidFill>
                  <a:srgbClr val="FF0000"/>
                </a:solidFill>
              </a:rPr>
              <a:t>) </a:t>
            </a:r>
            <a:r>
              <a:rPr lang="ar-IQ" dirty="0"/>
              <a:t>و يساوي:</a:t>
            </a:r>
            <a:endParaRPr lang="en-US" dirty="0"/>
          </a:p>
          <a:p>
            <a:r>
              <a:rPr lang="en-US" dirty="0"/>
              <a:t>sum of sires Squares (SSs</a:t>
            </a:r>
            <a:r>
              <a:rPr lang="en-US" dirty="0" smtClean="0"/>
              <a:t>)                                 </a:t>
            </a:r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b="1" dirty="0"/>
              <a:t>(307)</a:t>
            </a:r>
            <a:r>
              <a:rPr lang="en-US" b="1" baseline="30000" dirty="0"/>
              <a:t>2</a:t>
            </a:r>
            <a:r>
              <a:rPr lang="en-US" b="1" dirty="0"/>
              <a:t>+(284)</a:t>
            </a:r>
            <a:r>
              <a:rPr lang="en-US" b="1" baseline="30000" dirty="0"/>
              <a:t>2</a:t>
            </a:r>
            <a:r>
              <a:rPr lang="en-US" b="1" dirty="0"/>
              <a:t>+(296)</a:t>
            </a:r>
            <a:r>
              <a:rPr lang="en-US" b="1" baseline="30000" dirty="0"/>
              <a:t>2</a:t>
            </a:r>
            <a:r>
              <a:rPr lang="en-US" b="1" dirty="0"/>
              <a:t>+(</a:t>
            </a:r>
            <a:r>
              <a:rPr lang="en-US" b="1" dirty="0" smtClean="0"/>
              <a:t>331)</a:t>
            </a:r>
            <a:r>
              <a:rPr lang="en-US" b="1" baseline="30000" dirty="0" smtClean="0"/>
              <a:t>2                                         </a:t>
            </a:r>
            <a:r>
              <a:rPr lang="ar-IQ" b="1" baseline="30000" dirty="0" smtClean="0"/>
              <a:t> </a:t>
            </a:r>
            <a:endParaRPr lang="en-US" b="1" dirty="0" smtClean="0"/>
          </a:p>
          <a:p>
            <a:r>
              <a:rPr lang="en-US" b="1" dirty="0" smtClean="0"/>
              <a:t>  SSs=                                                            -</a:t>
            </a:r>
            <a:r>
              <a:rPr lang="en-US" b="1" dirty="0" err="1" smtClean="0"/>
              <a:t>c.f</a:t>
            </a:r>
            <a:r>
              <a:rPr lang="en-US" b="1" dirty="0" smtClean="0"/>
              <a:t>                    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</a:t>
            </a:r>
            <a:r>
              <a:rPr lang="ar-IQ" b="1" dirty="0" smtClean="0"/>
              <a:t>                                   </a:t>
            </a:r>
            <a:r>
              <a:rPr lang="en-US" b="1" dirty="0" smtClean="0"/>
              <a:t>6 </a:t>
            </a:r>
            <a:endParaRPr lang="ar-IQ" b="1" dirty="0" smtClean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/>
              <a:t>=</a:t>
            </a:r>
            <a:r>
              <a:rPr lang="en-US" b="1" dirty="0" smtClean="0"/>
              <a:t>62013.666-61813.5                                                    </a:t>
            </a:r>
          </a:p>
          <a:p>
            <a:r>
              <a:rPr lang="en-US" b="1" dirty="0" smtClean="0"/>
              <a:t>= 200.167                                                                       </a:t>
            </a:r>
            <a:r>
              <a:rPr lang="ar-IQ" b="1" dirty="0" smtClean="0"/>
              <a:t>      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4970585" y="3622431"/>
            <a:ext cx="3458307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5403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4-نحسب </a:t>
            </a:r>
            <a:r>
              <a:rPr lang="ar-IQ" dirty="0">
                <a:solidFill>
                  <a:srgbClr val="FF0000"/>
                </a:solidFill>
              </a:rPr>
              <a:t>مجموع مربعات الانحرافات الراجعة للأبناء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SSw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ar-IQ" dirty="0"/>
              <a:t> حيث يساوي </a:t>
            </a:r>
            <a:r>
              <a:rPr lang="ar-IQ" dirty="0" smtClean="0"/>
              <a:t>:</a:t>
            </a:r>
          </a:p>
          <a:p>
            <a:r>
              <a:rPr lang="en-US" b="1" dirty="0" smtClean="0"/>
              <a:t>Sum of within squares                          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</a:t>
            </a:r>
            <a:r>
              <a:rPr lang="en-US" b="1" dirty="0" err="1"/>
              <a:t>SSw</a:t>
            </a:r>
            <a:r>
              <a:rPr lang="en-US" b="1" dirty="0"/>
              <a:t> = TSS </a:t>
            </a:r>
            <a:r>
              <a:rPr lang="en-US" b="1" dirty="0" smtClean="0"/>
              <a:t>– SSs </a:t>
            </a:r>
          </a:p>
          <a:p>
            <a:pPr marL="0" indent="0" algn="l" rtl="0">
              <a:buNone/>
            </a:pPr>
            <a:r>
              <a:rPr lang="en-US" b="1" dirty="0" smtClean="0"/>
              <a:t>     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          </a:t>
            </a:r>
            <a:r>
              <a:rPr lang="en-US" b="1" dirty="0" smtClean="0"/>
              <a:t>                               </a:t>
            </a:r>
            <a:r>
              <a:rPr lang="en-US" b="1" dirty="0"/>
              <a:t>=</a:t>
            </a:r>
            <a:r>
              <a:rPr lang="en-US" b="1" dirty="0" smtClean="0"/>
              <a:t>966.5-200.167</a:t>
            </a:r>
          </a:p>
          <a:p>
            <a:pPr algn="l" rtl="0"/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              </a:t>
            </a:r>
            <a:r>
              <a:rPr lang="en-US" b="1" dirty="0" smtClean="0"/>
              <a:t>                            =</a:t>
            </a:r>
            <a:r>
              <a:rPr lang="en-US" b="1" dirty="0"/>
              <a:t>766.333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71560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5-نعمل </a:t>
            </a:r>
            <a:r>
              <a:rPr lang="ar-IQ" dirty="0">
                <a:solidFill>
                  <a:srgbClr val="FF0000"/>
                </a:solidFill>
              </a:rPr>
              <a:t>جدول تحليل تباين من البيانات السابقة </a:t>
            </a:r>
            <a:r>
              <a:rPr lang="ar-IQ" dirty="0"/>
              <a:t>و كما يلي</a:t>
            </a:r>
            <a:r>
              <a:rPr lang="ar-IQ" dirty="0" smtClean="0"/>
              <a:t>:</a:t>
            </a:r>
          </a:p>
          <a:p>
            <a:endParaRPr lang="en-US" dirty="0"/>
          </a:p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462020" y="2370614"/>
          <a:ext cx="5267960" cy="326136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16990"/>
                <a:gridCol w="1316990"/>
                <a:gridCol w="1316990"/>
                <a:gridCol w="1316990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مصادر الاختلاف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S.V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درجات الحرية</a:t>
                      </a:r>
                      <a:r>
                        <a:rPr lang="en-US" sz="2000">
                          <a:effectLst/>
                        </a:rPr>
                        <a:t>        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d.f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مجاميع مربعات الانحرافات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SS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متوسطات مربعات الانحرافات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M.S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بين الآباء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4-1=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200.167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66.722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بين الأبناء داخل مجاميع الآباء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24-4=20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766.333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38.317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074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/>
            <a:r>
              <a:rPr lang="en-US" b="1" dirty="0"/>
              <a:t>S.V: Source of variation</a:t>
            </a:r>
          </a:p>
          <a:p>
            <a:pPr algn="ctr" rtl="0"/>
            <a:r>
              <a:rPr lang="en-US" b="1" dirty="0" err="1"/>
              <a:t>d.f</a:t>
            </a:r>
            <a:r>
              <a:rPr lang="en-US" b="1" dirty="0"/>
              <a:t>: degrees of freedom</a:t>
            </a:r>
          </a:p>
          <a:p>
            <a:pPr algn="ctr" rtl="0"/>
            <a:r>
              <a:rPr lang="en-US" b="1" dirty="0"/>
              <a:t>SS: Sums of squares of deviations</a:t>
            </a:r>
          </a:p>
          <a:p>
            <a:pPr algn="ctr" rtl="0"/>
            <a:r>
              <a:rPr lang="en-US" b="1" dirty="0" err="1"/>
              <a:t>M.S:Means</a:t>
            </a:r>
            <a:r>
              <a:rPr lang="en-US" b="1" dirty="0"/>
              <a:t> of squares of deviations</a:t>
            </a:r>
          </a:p>
          <a:p>
            <a:pPr algn="ctr"/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514683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>
                <a:solidFill>
                  <a:srgbClr val="FF0000"/>
                </a:solidFill>
              </a:rPr>
              <a:t>6-نحسب التباين الحقيقي بين مجاميع الآباء</a:t>
            </a:r>
            <a:r>
              <a:rPr lang="en-US" dirty="0"/>
              <a:t>σ</a:t>
            </a:r>
            <a:r>
              <a:rPr lang="en-US" baseline="30000" dirty="0"/>
              <a:t>2</a:t>
            </a:r>
            <a:r>
              <a:rPr lang="en-US" dirty="0"/>
              <a:t>S)</a:t>
            </a:r>
            <a:r>
              <a:rPr lang="ar-IQ" dirty="0"/>
              <a:t>)</a:t>
            </a:r>
            <a:endParaRPr lang="en-US" dirty="0"/>
          </a:p>
          <a:p>
            <a:r>
              <a:rPr lang="ar-IQ" dirty="0"/>
              <a:t>و يساوي الفرق بين متوسط مربع الانحرافات الراجعة للأب (</a:t>
            </a:r>
            <a:r>
              <a:rPr lang="en-US" dirty="0"/>
              <a:t>MSs</a:t>
            </a:r>
            <a:r>
              <a:rPr lang="ar-IQ" dirty="0"/>
              <a:t>) و متوسط مربع الانحرافات الراجعة الى الأبناء (</a:t>
            </a:r>
            <a:r>
              <a:rPr lang="en-US" dirty="0" err="1"/>
              <a:t>MSw</a:t>
            </a:r>
            <a:r>
              <a:rPr lang="ar-IQ" dirty="0"/>
              <a:t>) مقسوم على عدد الأبناء لكل أب (</a:t>
            </a:r>
            <a:r>
              <a:rPr lang="en-US" dirty="0"/>
              <a:t>K</a:t>
            </a:r>
            <a:r>
              <a:rPr lang="ar-IQ" dirty="0"/>
              <a:t>) و كالتالي:</a:t>
            </a:r>
            <a:endParaRPr lang="en-US" dirty="0"/>
          </a:p>
          <a:p>
            <a:r>
              <a:rPr lang="ar-IQ" dirty="0" smtClean="0"/>
              <a:t>                                                   </a:t>
            </a:r>
          </a:p>
          <a:p>
            <a:r>
              <a:rPr lang="ar-IQ" dirty="0"/>
              <a:t> </a:t>
            </a:r>
            <a:r>
              <a:rPr lang="ar-IQ" dirty="0" smtClean="0"/>
              <a:t>                                                 </a:t>
            </a:r>
            <a:r>
              <a:rPr lang="en-US" b="1" dirty="0" smtClean="0"/>
              <a:t>MSs-</a:t>
            </a:r>
            <a:r>
              <a:rPr lang="en-US" b="1" dirty="0" err="1" smtClean="0"/>
              <a:t>MSw</a:t>
            </a:r>
            <a:r>
              <a:rPr lang="ar-IQ" b="1" dirty="0" smtClean="0"/>
              <a:t>       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                  =</a:t>
            </a:r>
            <a:r>
              <a:rPr lang="en-US" b="1" dirty="0" smtClean="0"/>
              <a:t>σ</a:t>
            </a:r>
            <a:r>
              <a:rPr lang="en-US" b="1" baseline="30000" dirty="0" smtClean="0"/>
              <a:t>2</a:t>
            </a:r>
            <a:r>
              <a:rPr lang="en-US" b="1" dirty="0" smtClean="0"/>
              <a:t>S</a:t>
            </a:r>
            <a:r>
              <a:rPr lang="ar-IQ" b="1" dirty="0" smtClean="0"/>
              <a:t>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       </a:t>
            </a:r>
            <a:r>
              <a:rPr lang="en-US" b="1" dirty="0" smtClean="0"/>
              <a:t>K</a:t>
            </a:r>
            <a:r>
              <a:rPr lang="ar-IQ" dirty="0" smtClean="0"/>
              <a:t>   </a:t>
            </a:r>
            <a:endParaRPr lang="ar-IQ" dirty="0"/>
          </a:p>
        </p:txBody>
      </p:sp>
      <p:sp>
        <p:nvSpPr>
          <p:cNvPr id="4" name="علامة الطرح 3"/>
          <p:cNvSpPr/>
          <p:nvPr/>
        </p:nvSpPr>
        <p:spPr>
          <a:xfrm>
            <a:off x="4677508" y="4419600"/>
            <a:ext cx="1688123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330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81575"/>
          </a:xfrm>
        </p:spPr>
        <p:txBody>
          <a:bodyPr>
            <a:normAutofit/>
          </a:bodyPr>
          <a:lstStyle/>
          <a:p>
            <a:r>
              <a:rPr lang="ar-IQ" sz="2800" b="1" dirty="0">
                <a:solidFill>
                  <a:schemeClr val="tx2"/>
                </a:solidFill>
              </a:rPr>
              <a:t>تقدير </a:t>
            </a:r>
            <a:r>
              <a:rPr lang="ar-IQ" sz="2800" b="1" dirty="0" err="1">
                <a:solidFill>
                  <a:schemeClr val="tx2"/>
                </a:solidFill>
              </a:rPr>
              <a:t>المكافىء</a:t>
            </a:r>
            <a:r>
              <a:rPr lang="ar-IQ" sz="2800" b="1" dirty="0">
                <a:solidFill>
                  <a:schemeClr val="tx2"/>
                </a:solidFill>
              </a:rPr>
              <a:t> الوراثي من تجارب الانتخاب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590800"/>
            <a:ext cx="9144000" cy="3634154"/>
          </a:xfrm>
        </p:spPr>
        <p:txBody>
          <a:bodyPr/>
          <a:lstStyle/>
          <a:p>
            <a:pPr algn="r"/>
            <a:r>
              <a:rPr lang="ar-IQ" b="1" dirty="0" smtClean="0"/>
              <a:t>              الفارق الانتخابي:   </a:t>
            </a:r>
            <a:r>
              <a:rPr lang="en-US" b="1" dirty="0">
                <a:solidFill>
                  <a:srgbClr val="FF0000"/>
                </a:solidFill>
              </a:rPr>
              <a:t>Selection Differential </a:t>
            </a:r>
            <a:r>
              <a:rPr lang="en-US" b="1" dirty="0"/>
              <a:t>( S ) </a:t>
            </a:r>
            <a:endParaRPr lang="ar-IQ" b="1" dirty="0" smtClean="0"/>
          </a:p>
          <a:p>
            <a:pPr algn="r"/>
            <a:endParaRPr lang="ar-IQ" b="1" dirty="0" smtClean="0"/>
          </a:p>
          <a:p>
            <a:pPr algn="r"/>
            <a:r>
              <a:rPr lang="ar-IQ" b="1" dirty="0"/>
              <a:t> </a:t>
            </a:r>
            <a:r>
              <a:rPr lang="ar-IQ" b="1" dirty="0" smtClean="0"/>
              <a:t>         الاستجابة </a:t>
            </a:r>
            <a:r>
              <a:rPr lang="ar-IQ" b="1" dirty="0"/>
              <a:t>للانتخاب </a:t>
            </a:r>
            <a:r>
              <a:rPr lang="ar-IQ" b="1" dirty="0" smtClean="0"/>
              <a:t>(العائد الوراثي): </a:t>
            </a:r>
            <a:r>
              <a:rPr lang="en-US" b="1" dirty="0">
                <a:solidFill>
                  <a:srgbClr val="FF0000"/>
                </a:solidFill>
              </a:rPr>
              <a:t>Selection Response </a:t>
            </a:r>
            <a:r>
              <a:rPr lang="en-US" b="1" dirty="0"/>
              <a:t>( R )     </a:t>
            </a:r>
            <a:endParaRPr lang="ar-IQ" b="1" dirty="0"/>
          </a:p>
          <a:p>
            <a:pPr algn="r"/>
            <a:endParaRPr lang="ar-IQ" b="1" dirty="0" smtClean="0"/>
          </a:p>
          <a:p>
            <a:pPr algn="r"/>
            <a:r>
              <a:rPr lang="ar-IQ" b="1" dirty="0">
                <a:solidFill>
                  <a:schemeClr val="accent5"/>
                </a:solidFill>
              </a:rPr>
              <a:t>الفارق الانتخابي </a:t>
            </a:r>
            <a:r>
              <a:rPr lang="ar-IQ" b="1" dirty="0"/>
              <a:t>: هو الفرق بين متوسط الأفراد المنتخبة لغرض التربية و متوسط القطيع( العشيرة).</a:t>
            </a:r>
            <a:endParaRPr lang="ar-IQ" b="1" dirty="0" smtClean="0"/>
          </a:p>
          <a:p>
            <a:pPr algn="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1556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b="1" dirty="0" smtClean="0"/>
              <a:t>                                </a:t>
            </a:r>
            <a:r>
              <a:rPr lang="en-US" b="1" dirty="0"/>
              <a:t>66.722-38.317</a:t>
            </a:r>
          </a:p>
          <a:p>
            <a:r>
              <a:rPr lang="ar-IQ" b="1" dirty="0" smtClean="0"/>
              <a:t>                                                         =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</a:t>
            </a:r>
            <a:r>
              <a:rPr lang="en-US" b="1" dirty="0" smtClean="0"/>
              <a:t>6 </a:t>
            </a:r>
            <a:endParaRPr lang="ar-IQ" b="1" dirty="0" smtClean="0"/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</a:t>
            </a:r>
            <a:r>
              <a:rPr lang="ar-IQ" b="1" dirty="0" smtClean="0"/>
              <a:t> </a:t>
            </a:r>
            <a:r>
              <a:rPr lang="en-US" b="1" dirty="0" smtClean="0"/>
              <a:t>=4.734</a:t>
            </a:r>
            <a:r>
              <a:rPr lang="ar-IQ" b="1" dirty="0" smtClean="0"/>
              <a:t>  </a:t>
            </a:r>
          </a:p>
          <a:p>
            <a:r>
              <a:rPr lang="en-US" b="1" dirty="0" smtClean="0"/>
              <a:t>             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5685692" y="3552092"/>
            <a:ext cx="2239108" cy="4689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9001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>
                <a:solidFill>
                  <a:srgbClr val="FF0000"/>
                </a:solidFill>
              </a:rPr>
              <a:t>7</a:t>
            </a:r>
            <a:r>
              <a:rPr lang="ar-IQ" b="1" dirty="0" smtClean="0">
                <a:solidFill>
                  <a:srgbClr val="FF0000"/>
                </a:solidFill>
              </a:rPr>
              <a:t>-نحسب </a:t>
            </a:r>
            <a:r>
              <a:rPr lang="ar-IQ" b="1" dirty="0">
                <a:solidFill>
                  <a:srgbClr val="FF0000"/>
                </a:solidFill>
              </a:rPr>
              <a:t>تباين الأبناء الحقيقي</a:t>
            </a:r>
            <a:r>
              <a:rPr lang="ar-IQ" b="1" dirty="0"/>
              <a:t>( </a:t>
            </a:r>
            <a:r>
              <a:rPr lang="en-US" b="1" dirty="0"/>
              <a:t>σ</a:t>
            </a:r>
            <a:r>
              <a:rPr lang="en-US" b="1" baseline="30000" dirty="0"/>
              <a:t>2</a:t>
            </a:r>
            <a:r>
              <a:rPr lang="en-US" b="1" dirty="0"/>
              <a:t>w</a:t>
            </a:r>
            <a:r>
              <a:rPr lang="ar-IQ" b="1" dirty="0"/>
              <a:t>)</a:t>
            </a:r>
            <a:endParaRPr lang="en-US" b="1" dirty="0"/>
          </a:p>
          <a:p>
            <a:r>
              <a:rPr lang="ar-IQ" b="1" dirty="0"/>
              <a:t>الذي يساوي قيمة </a:t>
            </a:r>
            <a:r>
              <a:rPr lang="en-US" b="1" dirty="0" err="1" smtClean="0"/>
              <a:t>MSw</a:t>
            </a:r>
            <a:endParaRPr lang="en-US" b="1" dirty="0" smtClean="0"/>
          </a:p>
          <a:p>
            <a:pPr marL="0" indent="0" algn="ctr" rtl="0">
              <a:buNone/>
            </a:pPr>
            <a:r>
              <a:rPr lang="en-US" b="1" dirty="0" smtClean="0"/>
              <a:t>σ</a:t>
            </a:r>
            <a:r>
              <a:rPr lang="en-US" b="1" baseline="30000" dirty="0" smtClean="0"/>
              <a:t>2</a:t>
            </a:r>
            <a:r>
              <a:rPr lang="en-US" b="1" dirty="0" smtClean="0"/>
              <a:t>w = </a:t>
            </a:r>
            <a:r>
              <a:rPr lang="en-US" b="1" dirty="0" err="1" smtClean="0"/>
              <a:t>MSw</a:t>
            </a:r>
            <a:r>
              <a:rPr lang="en-US" b="1" dirty="0" smtClean="0"/>
              <a:t> = 38.317 </a:t>
            </a:r>
          </a:p>
          <a:p>
            <a:pPr rtl="0"/>
            <a:r>
              <a:rPr lang="en-US" b="1" dirty="0"/>
              <a:t> </a:t>
            </a:r>
          </a:p>
          <a:p>
            <a:r>
              <a:rPr lang="ar-IQ" b="1" dirty="0"/>
              <a:t>8</a:t>
            </a:r>
            <a:r>
              <a:rPr lang="ar-IQ" b="1" dirty="0">
                <a:solidFill>
                  <a:srgbClr val="FF0000"/>
                </a:solidFill>
              </a:rPr>
              <a:t>-نحسب قيمة التباين الكلي </a:t>
            </a:r>
            <a:r>
              <a:rPr lang="en-US" b="1" dirty="0"/>
              <a:t>σ</a:t>
            </a:r>
            <a:r>
              <a:rPr lang="en-US" b="1" baseline="30000" dirty="0"/>
              <a:t>2</a:t>
            </a:r>
            <a:r>
              <a:rPr lang="en-US" b="1" dirty="0"/>
              <a:t>T)</a:t>
            </a:r>
            <a:r>
              <a:rPr lang="ar-IQ" b="1" dirty="0"/>
              <a:t>)</a:t>
            </a:r>
            <a:endParaRPr lang="en-US" b="1" dirty="0"/>
          </a:p>
          <a:p>
            <a:r>
              <a:rPr lang="ar-IQ" b="1" dirty="0"/>
              <a:t>الذي </a:t>
            </a:r>
            <a:r>
              <a:rPr lang="ar-IQ" b="1" dirty="0" smtClean="0"/>
              <a:t>يساوي:</a:t>
            </a:r>
            <a:endParaRPr lang="ar-IQ" b="1" dirty="0"/>
          </a:p>
          <a:p>
            <a:pPr algn="ctr"/>
            <a:r>
              <a:rPr lang="en-US" b="1" dirty="0" smtClean="0"/>
              <a:t>σ</a:t>
            </a:r>
            <a:r>
              <a:rPr lang="en-US" b="1" baseline="30000" dirty="0" smtClean="0"/>
              <a:t>2</a:t>
            </a:r>
            <a:r>
              <a:rPr lang="en-US" b="1" dirty="0" smtClean="0"/>
              <a:t>T</a:t>
            </a:r>
            <a:r>
              <a:rPr lang="en-US" b="1" dirty="0"/>
              <a:t>= σ</a:t>
            </a:r>
            <a:r>
              <a:rPr lang="en-US" b="1" baseline="30000" dirty="0"/>
              <a:t>2</a:t>
            </a:r>
            <a:r>
              <a:rPr lang="en-US" b="1" dirty="0"/>
              <a:t>S+ σ</a:t>
            </a:r>
            <a:r>
              <a:rPr lang="en-US" b="1" baseline="30000" dirty="0"/>
              <a:t>2</a:t>
            </a:r>
            <a:r>
              <a:rPr lang="en-US" b="1" dirty="0"/>
              <a:t>w</a:t>
            </a:r>
          </a:p>
          <a:p>
            <a:pPr marL="0" indent="0" algn="ctr" rtl="0">
              <a:buNone/>
            </a:pPr>
            <a:r>
              <a:rPr lang="en-US" b="1" dirty="0"/>
              <a:t>     </a:t>
            </a:r>
            <a:r>
              <a:rPr lang="en-US" b="1" dirty="0" smtClean="0"/>
              <a:t>         = </a:t>
            </a:r>
            <a:r>
              <a:rPr lang="en-US" b="1" dirty="0"/>
              <a:t>4.734 +38.317</a:t>
            </a:r>
          </a:p>
          <a:p>
            <a:pPr marL="0" indent="0" algn="ctr" rtl="0">
              <a:buNone/>
            </a:pPr>
            <a:r>
              <a:rPr lang="en-US" b="1" dirty="0"/>
              <a:t>  </a:t>
            </a:r>
            <a:r>
              <a:rPr lang="en-US" b="1" dirty="0" smtClean="0"/>
              <a:t>= </a:t>
            </a:r>
            <a:r>
              <a:rPr lang="en-US" b="1" dirty="0"/>
              <a:t>43.051</a:t>
            </a:r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061439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>
                <a:solidFill>
                  <a:srgbClr val="FF0000"/>
                </a:solidFill>
              </a:rPr>
              <a:t>9-نحسب </a:t>
            </a:r>
            <a:r>
              <a:rPr lang="ar-IQ" dirty="0" smtClean="0">
                <a:solidFill>
                  <a:srgbClr val="FF0000"/>
                </a:solidFill>
              </a:rPr>
              <a:t>المكافئ </a:t>
            </a:r>
            <a:r>
              <a:rPr lang="ar-IQ" dirty="0">
                <a:solidFill>
                  <a:srgbClr val="FF0000"/>
                </a:solidFill>
              </a:rPr>
              <a:t>الوراثي </a:t>
            </a:r>
            <a:r>
              <a:rPr lang="ar-IQ" dirty="0"/>
              <a:t>باستخدام المعادلة التالية:</a:t>
            </a:r>
            <a:endParaRPr lang="en-US" dirty="0"/>
          </a:p>
          <a:p>
            <a:r>
              <a:rPr lang="ar-IQ" dirty="0"/>
              <a:t> </a:t>
            </a:r>
            <a:endParaRPr lang="ar-IQ" dirty="0" smtClean="0"/>
          </a:p>
          <a:p>
            <a:endParaRPr lang="ar-IQ" dirty="0"/>
          </a:p>
          <a:p>
            <a:r>
              <a:rPr lang="ar-IQ" b="1" dirty="0" smtClean="0"/>
              <a:t>                                        </a:t>
            </a:r>
            <a:r>
              <a:rPr lang="en-US" b="1" dirty="0" smtClean="0"/>
              <a:t>4 σ</a:t>
            </a:r>
            <a:r>
              <a:rPr lang="en-US" b="1" baseline="30000" dirty="0" smtClean="0"/>
              <a:t>2</a:t>
            </a:r>
            <a:r>
              <a:rPr lang="en-US" b="1" dirty="0" smtClean="0"/>
              <a:t>S</a:t>
            </a:r>
            <a:r>
              <a:rPr lang="ar-IQ" b="1" dirty="0" smtClean="0"/>
              <a:t>                                                            </a:t>
            </a:r>
            <a:endParaRPr lang="en-US" b="1" dirty="0"/>
          </a:p>
          <a:p>
            <a:r>
              <a:rPr lang="ar-IQ" b="1" dirty="0" smtClean="0"/>
              <a:t>                                                         = </a:t>
            </a:r>
            <a:r>
              <a:rPr lang="en-US" b="1" dirty="0"/>
              <a:t>h </a:t>
            </a:r>
            <a:r>
              <a:rPr lang="en-US" b="1" baseline="30000" dirty="0" smtClean="0"/>
              <a:t>2</a:t>
            </a:r>
            <a:r>
              <a:rPr lang="ar-IQ" b="1" baseline="30000" dirty="0" smtClean="0"/>
              <a:t>   </a:t>
            </a:r>
            <a:endParaRPr lang="ar-IQ" b="1" dirty="0" smtClean="0"/>
          </a:p>
          <a:p>
            <a:r>
              <a:rPr lang="ar-IQ" b="1" dirty="0"/>
              <a:t> </a:t>
            </a:r>
            <a:r>
              <a:rPr lang="ar-IQ" b="1" dirty="0" smtClean="0"/>
              <a:t>                                  </a:t>
            </a:r>
            <a:r>
              <a:rPr lang="en-US" b="1" dirty="0" smtClean="0"/>
              <a:t>σ</a:t>
            </a:r>
            <a:r>
              <a:rPr lang="en-US" b="1" baseline="30000" dirty="0" smtClean="0"/>
              <a:t>2</a:t>
            </a:r>
            <a:r>
              <a:rPr lang="en-US" b="1" dirty="0" smtClean="0"/>
              <a:t>S + σ</a:t>
            </a:r>
            <a:r>
              <a:rPr lang="en-US" b="1" baseline="30000" dirty="0" smtClean="0"/>
              <a:t>2</a:t>
            </a:r>
            <a:r>
              <a:rPr lang="en-US" b="1" dirty="0" smtClean="0"/>
              <a:t>W</a:t>
            </a:r>
            <a:r>
              <a:rPr lang="ar-IQ" b="1" dirty="0" smtClean="0"/>
              <a:t> </a:t>
            </a:r>
          </a:p>
          <a:p>
            <a:r>
              <a:rPr lang="ar-IQ" b="1" dirty="0"/>
              <a:t> </a:t>
            </a:r>
            <a:r>
              <a:rPr lang="ar-IQ" b="1" dirty="0" smtClean="0"/>
              <a:t>                                                 </a:t>
            </a:r>
            <a:r>
              <a:rPr lang="en-US" b="1" dirty="0" smtClean="0"/>
              <a:t>0.44</a:t>
            </a:r>
            <a:r>
              <a:rPr lang="ar-IQ" b="1" dirty="0" smtClean="0"/>
              <a:t> = </a:t>
            </a:r>
            <a:endParaRPr lang="en-US" b="1" dirty="0"/>
          </a:p>
          <a:p>
            <a:r>
              <a:rPr lang="en-US" baseline="30000" dirty="0" smtClean="0"/>
              <a:t>                                                                                                          </a:t>
            </a:r>
            <a:r>
              <a:rPr lang="ar-IQ" baseline="30000" dirty="0" smtClean="0"/>
              <a:t>  </a:t>
            </a:r>
            <a:endParaRPr lang="ar-IQ" dirty="0"/>
          </a:p>
        </p:txBody>
      </p:sp>
      <p:sp>
        <p:nvSpPr>
          <p:cNvPr id="4" name="علامة الطرح 3"/>
          <p:cNvSpPr/>
          <p:nvPr/>
        </p:nvSpPr>
        <p:spPr>
          <a:xfrm>
            <a:off x="5697415" y="4022189"/>
            <a:ext cx="203981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5067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826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 descr="2. Schematic overview of the principle of selection differential (S)... |  Download Scientific 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57" y="1825625"/>
            <a:ext cx="651168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09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>
                <a:solidFill>
                  <a:schemeClr val="accent5"/>
                </a:solidFill>
              </a:rPr>
              <a:t>الاستجابة </a:t>
            </a:r>
            <a:r>
              <a:rPr lang="ar-IQ" dirty="0">
                <a:solidFill>
                  <a:schemeClr val="accent5"/>
                </a:solidFill>
              </a:rPr>
              <a:t>للانتخاب( العائد الوراثي</a:t>
            </a:r>
            <a:r>
              <a:rPr lang="ar-IQ" dirty="0" smtClean="0">
                <a:solidFill>
                  <a:schemeClr val="accent5"/>
                </a:solidFill>
              </a:rPr>
              <a:t>):</a:t>
            </a:r>
          </a:p>
          <a:p>
            <a:pPr marL="0" indent="0">
              <a:buNone/>
            </a:pPr>
            <a:r>
              <a:rPr lang="ar-IQ" dirty="0" smtClean="0"/>
              <a:t> </a:t>
            </a:r>
            <a:r>
              <a:rPr lang="ar-IQ" b="1" dirty="0"/>
              <a:t>هو الفرق بين متوسط الأفراد بعد جيل أو أكثر من الانتخاب و متوسط العشيرة الأصلي</a:t>
            </a:r>
            <a:r>
              <a:rPr lang="ar-IQ" b="1" dirty="0" smtClean="0"/>
              <a:t>.</a:t>
            </a:r>
            <a:endParaRPr lang="en-US" b="1" dirty="0"/>
          </a:p>
          <a:p>
            <a:r>
              <a:rPr lang="ar-IQ" b="1" dirty="0"/>
              <a:t>عند حساب الفارق الانتخابي و العائد الوراثي في تجارب الانتخاب يمكن حساب </a:t>
            </a:r>
            <a:r>
              <a:rPr lang="ar-IQ" b="1" dirty="0" smtClean="0"/>
              <a:t>المكافئ </a:t>
            </a:r>
            <a:r>
              <a:rPr lang="ar-IQ" b="1" dirty="0"/>
              <a:t>الوراثي حيث يساوي</a:t>
            </a:r>
            <a:r>
              <a:rPr lang="ar-IQ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ar-IQ" b="1" dirty="0" smtClean="0"/>
              <a:t>                                               </a:t>
            </a:r>
            <a:r>
              <a:rPr lang="en-US" b="1" dirty="0" smtClean="0"/>
              <a:t>R</a:t>
            </a:r>
            <a:endParaRPr lang="ar-IQ" b="1" dirty="0" smtClean="0"/>
          </a:p>
          <a:p>
            <a:pPr marL="0" indent="0">
              <a:buNone/>
            </a:pPr>
            <a:r>
              <a:rPr lang="ar-IQ" dirty="0" smtClean="0"/>
              <a:t>                                                </a:t>
            </a:r>
            <a:r>
              <a:rPr lang="en-US" dirty="0"/>
              <a:t>	</a:t>
            </a:r>
            <a:r>
              <a:rPr lang="ar-IQ" dirty="0" smtClean="0"/>
              <a:t>  =</a:t>
            </a:r>
            <a:r>
              <a:rPr lang="en-US" dirty="0" smtClean="0"/>
              <a:t> </a:t>
            </a:r>
            <a:r>
              <a:rPr lang="en-US" b="1" dirty="0"/>
              <a:t>h </a:t>
            </a:r>
            <a:r>
              <a:rPr lang="en-US" b="1" baseline="30000" dirty="0" smtClean="0"/>
              <a:t>2</a:t>
            </a:r>
            <a:r>
              <a:rPr lang="en-US" baseline="30000" dirty="0"/>
              <a:t> 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ar-IQ" b="1" dirty="0" smtClean="0"/>
              <a:t>                                               </a:t>
            </a:r>
            <a:r>
              <a:rPr lang="en-US" b="1" dirty="0" smtClean="0"/>
              <a:t>S</a:t>
            </a:r>
            <a:endParaRPr lang="ar-IQ" b="1" dirty="0"/>
          </a:p>
        </p:txBody>
      </p:sp>
      <p:sp>
        <p:nvSpPr>
          <p:cNvPr id="7" name="علامة الطرح 6"/>
          <p:cNvSpPr/>
          <p:nvPr/>
        </p:nvSpPr>
        <p:spPr>
          <a:xfrm>
            <a:off x="5744308" y="4315266"/>
            <a:ext cx="131298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2265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/>
              <a:t>أي أن </a:t>
            </a:r>
            <a:r>
              <a:rPr lang="ar-IQ" b="1" dirty="0" smtClean="0"/>
              <a:t>المكافئ </a:t>
            </a:r>
            <a:r>
              <a:rPr lang="ar-IQ" b="1" dirty="0"/>
              <a:t>الوراثي =  حاصل قسمة الاستجابة للانتخاب على الفارق الانتخابي</a:t>
            </a:r>
            <a:r>
              <a:rPr lang="ar-IQ" b="1" dirty="0" smtClean="0"/>
              <a:t>.</a:t>
            </a:r>
          </a:p>
          <a:p>
            <a:endParaRPr lang="ar-IQ" b="1" dirty="0"/>
          </a:p>
          <a:p>
            <a:endParaRPr lang="ar-IQ" b="1" dirty="0" smtClean="0"/>
          </a:p>
          <a:p>
            <a:r>
              <a:rPr lang="ar-IQ" b="1" dirty="0"/>
              <a:t>يجرى الانتخاب لصفة معينة في الطيور الداجنة لجيل واحد أو لعدة أجيال و يحسب الفارق الانتخابي و الاستجابة للانتخاب لعدة أجيال و بقسمة العوائد الوراثية على الفوارق الانتخابية يتم حساب </a:t>
            </a:r>
            <a:r>
              <a:rPr lang="ar-IQ" b="1" dirty="0" smtClean="0"/>
              <a:t>المكافئ </a:t>
            </a:r>
            <a:r>
              <a:rPr lang="ar-IQ" b="1" dirty="0"/>
              <a:t>الوراثي المحقق </a:t>
            </a:r>
            <a:r>
              <a:rPr lang="en-US" b="1" dirty="0">
                <a:solidFill>
                  <a:srgbClr val="C00000"/>
                </a:solidFill>
              </a:rPr>
              <a:t>Realized Heritability </a:t>
            </a:r>
            <a:endParaRPr lang="ar-IQ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16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>
                <a:solidFill>
                  <a:srgbClr val="FF0000"/>
                </a:solidFill>
              </a:rPr>
              <a:t>مثال1</a:t>
            </a:r>
            <a:r>
              <a:rPr lang="ar-IQ" dirty="0"/>
              <a:t>:</a:t>
            </a:r>
            <a:endParaRPr lang="en-US" dirty="0"/>
          </a:p>
          <a:p>
            <a:r>
              <a:rPr lang="ar-IQ" dirty="0"/>
              <a:t>قطيع دجاج بياض متوسط انتاجه من البيض </a:t>
            </a:r>
            <a:r>
              <a:rPr lang="en-US" dirty="0">
                <a:solidFill>
                  <a:srgbClr val="C00000"/>
                </a:solidFill>
              </a:rPr>
              <a:t>170</a:t>
            </a:r>
            <a:r>
              <a:rPr lang="ar-IQ" dirty="0"/>
              <a:t> بيضة، انتخبت مجموعة متوسطها </a:t>
            </a:r>
            <a:r>
              <a:rPr lang="en-US" dirty="0">
                <a:solidFill>
                  <a:srgbClr val="C00000"/>
                </a:solidFill>
              </a:rPr>
              <a:t>210</a:t>
            </a:r>
            <a:r>
              <a:rPr lang="ar-IQ" dirty="0"/>
              <a:t> لتكون اباء للجيل القادم. فاذا كان متوسط الجيل التالي بعد الانتخاب يساوي </a:t>
            </a:r>
            <a:r>
              <a:rPr lang="en-US" dirty="0">
                <a:solidFill>
                  <a:srgbClr val="FF0000"/>
                </a:solidFill>
              </a:rPr>
              <a:t>175</a:t>
            </a:r>
            <a:r>
              <a:rPr lang="ar-IQ" dirty="0"/>
              <a:t> بيضة .احسب </a:t>
            </a:r>
            <a:r>
              <a:rPr lang="ar-IQ" dirty="0" smtClean="0"/>
              <a:t>المكافئ </a:t>
            </a:r>
            <a:r>
              <a:rPr lang="ar-IQ" dirty="0"/>
              <a:t>الوراثي لصفة انتاج البيض.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ar-IQ" dirty="0" smtClean="0"/>
              <a:t>                               </a:t>
            </a:r>
            <a:r>
              <a:rPr lang="en-US" dirty="0" smtClean="0"/>
              <a:t>R</a:t>
            </a:r>
            <a:endParaRPr lang="en-US" dirty="0"/>
          </a:p>
          <a:p>
            <a:r>
              <a:rPr lang="en-US" dirty="0" smtClean="0"/>
              <a:t>                 </a:t>
            </a:r>
            <a:r>
              <a:rPr lang="en-US" dirty="0" smtClean="0"/>
              <a:t>    </a:t>
            </a:r>
            <a:r>
              <a:rPr lang="ar-IQ" dirty="0" smtClean="0"/>
              <a:t>                        </a:t>
            </a:r>
            <a:r>
              <a:rPr lang="ar-IQ" dirty="0" smtClean="0"/>
              <a:t>= </a:t>
            </a:r>
            <a:r>
              <a:rPr lang="en-US" dirty="0" smtClean="0"/>
              <a:t> </a:t>
            </a:r>
            <a:r>
              <a:rPr lang="en-US" dirty="0"/>
              <a:t>h </a:t>
            </a:r>
            <a:r>
              <a:rPr lang="en-US" baseline="30000" dirty="0" smtClean="0"/>
              <a:t>2</a:t>
            </a:r>
            <a:r>
              <a:rPr lang="ar-IQ" baseline="30000" dirty="0" smtClean="0"/>
              <a:t> </a:t>
            </a:r>
            <a:endParaRPr lang="ar-IQ" baseline="30000" dirty="0"/>
          </a:p>
          <a:p>
            <a:r>
              <a:rPr lang="ar-IQ" baseline="30000" dirty="0" smtClean="0"/>
              <a:t> </a:t>
            </a:r>
            <a:r>
              <a:rPr lang="ar-IQ" dirty="0" smtClean="0"/>
              <a:t> </a:t>
            </a:r>
            <a:r>
              <a:rPr lang="ar-IQ" baseline="30000" dirty="0" smtClean="0"/>
              <a:t>                                              </a:t>
            </a:r>
            <a:r>
              <a:rPr lang="ar-IQ" b="1" baseline="30000" dirty="0" smtClean="0"/>
              <a:t> </a:t>
            </a:r>
            <a:r>
              <a:rPr lang="en-US" b="1" baseline="30000" dirty="0" smtClean="0"/>
              <a:t>S</a:t>
            </a:r>
            <a:endParaRPr lang="ar-IQ" b="1" dirty="0"/>
          </a:p>
        </p:txBody>
      </p:sp>
      <p:sp>
        <p:nvSpPr>
          <p:cNvPr id="4" name="علامة الطرح 3"/>
          <p:cNvSpPr/>
          <p:nvPr/>
        </p:nvSpPr>
        <p:spPr>
          <a:xfrm>
            <a:off x="7092462" y="4290646"/>
            <a:ext cx="1195753" cy="4689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910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IQ" b="1" dirty="0"/>
              <a:t>نحسب الفارق </a:t>
            </a:r>
            <a:r>
              <a:rPr lang="ar-IQ" b="1" dirty="0" smtClean="0"/>
              <a:t>الانتخابي</a:t>
            </a:r>
          </a:p>
          <a:p>
            <a:pPr marL="0" indent="0" algn="ctr">
              <a:buNone/>
            </a:pPr>
            <a:r>
              <a:rPr lang="en-US" b="1" dirty="0" smtClean="0"/>
              <a:t> </a:t>
            </a:r>
          </a:p>
          <a:p>
            <a:pPr marL="0" indent="0" algn="ctr">
              <a:buNone/>
            </a:pPr>
            <a:r>
              <a:rPr lang="en-US" b="1" dirty="0" smtClean="0"/>
              <a:t>   </a:t>
            </a:r>
            <a:r>
              <a:rPr lang="en-US" b="1" dirty="0"/>
              <a:t>S = 210 – 170  = 40 eggs</a:t>
            </a:r>
          </a:p>
          <a:p>
            <a:pPr marL="0" indent="0" algn="ctr">
              <a:buNone/>
            </a:pPr>
            <a:endParaRPr lang="ar-IQ" b="1" dirty="0" smtClean="0"/>
          </a:p>
          <a:p>
            <a:pPr marL="0" indent="0" algn="ctr">
              <a:buNone/>
            </a:pPr>
            <a:r>
              <a:rPr lang="ar-IQ" b="1" dirty="0" smtClean="0"/>
              <a:t> </a:t>
            </a:r>
            <a:r>
              <a:rPr lang="ar-IQ" b="1" dirty="0"/>
              <a:t>نحسب الاستجابة للانتخاب(العائد الوراثي</a:t>
            </a:r>
            <a:r>
              <a:rPr lang="ar-IQ" b="1" dirty="0" smtClean="0"/>
              <a:t>)</a:t>
            </a:r>
            <a:endParaRPr lang="en-US" b="1" dirty="0"/>
          </a:p>
          <a:p>
            <a:pPr marL="0" indent="0" algn="ctr" rtl="0">
              <a:buNone/>
            </a:pPr>
            <a:endParaRPr lang="en-US" b="1" dirty="0" smtClean="0"/>
          </a:p>
          <a:p>
            <a:pPr marL="0" indent="0" algn="ctr" rtl="0">
              <a:buNone/>
            </a:pPr>
            <a:r>
              <a:rPr lang="en-US" b="1" dirty="0" smtClean="0"/>
              <a:t>    </a:t>
            </a:r>
            <a:r>
              <a:rPr lang="en-US" b="1" dirty="0"/>
              <a:t>R = 175 – 170 = 5 eggs</a:t>
            </a:r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10009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ar-IQ" dirty="0" smtClean="0"/>
              <a:t>نحسب </a:t>
            </a:r>
            <a:r>
              <a:rPr lang="ar-IQ" dirty="0" err="1" smtClean="0"/>
              <a:t>المكافىء</a:t>
            </a:r>
            <a:r>
              <a:rPr lang="ar-IQ" dirty="0" smtClean="0"/>
              <a:t> الوراثي:</a:t>
            </a:r>
          </a:p>
          <a:p>
            <a:pPr marL="0" indent="0">
              <a:buNone/>
            </a:pPr>
            <a:r>
              <a:rPr lang="ar-IQ" dirty="0" smtClean="0"/>
              <a:t>  </a:t>
            </a:r>
          </a:p>
          <a:p>
            <a:endParaRPr lang="ar-IQ" dirty="0"/>
          </a:p>
          <a:p>
            <a:pPr marL="0" indent="0">
              <a:buNone/>
            </a:pPr>
            <a:r>
              <a:rPr lang="ar-IQ" dirty="0" smtClean="0"/>
              <a:t>                          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</a:t>
            </a:r>
            <a:r>
              <a:rPr lang="ar-IQ" b="1" dirty="0" smtClean="0"/>
              <a:t> </a:t>
            </a:r>
            <a:r>
              <a:rPr lang="en-US" b="1" dirty="0" smtClean="0"/>
              <a:t>0.13</a:t>
            </a:r>
            <a:r>
              <a:rPr lang="ar-IQ" b="1" dirty="0" smtClean="0"/>
              <a:t>   </a:t>
            </a:r>
            <a:r>
              <a:rPr lang="ar-IQ" b="1" dirty="0"/>
              <a:t>=</a:t>
            </a:r>
            <a:r>
              <a:rPr lang="ar-IQ" b="1" dirty="0" smtClean="0"/>
              <a:t>   </a:t>
            </a:r>
            <a:r>
              <a:rPr lang="en-US" dirty="0" smtClean="0"/>
              <a:t>5/40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en-US" dirty="0"/>
              <a:t>h </a:t>
            </a:r>
            <a:r>
              <a:rPr lang="en-US" baseline="30000" dirty="0" smtClean="0"/>
              <a:t>2</a:t>
            </a:r>
            <a:r>
              <a:rPr lang="en-US" dirty="0" smtClean="0"/>
              <a:t>= </a:t>
            </a:r>
            <a:r>
              <a:rPr lang="ar-IQ" dirty="0" smtClean="0"/>
              <a:t>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1286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2800" b="1" dirty="0" smtClean="0">
                <a:solidFill>
                  <a:srgbClr val="FF0000"/>
                </a:solidFill>
              </a:rPr>
              <a:t>                   تقدير المكافئ </a:t>
            </a:r>
            <a:r>
              <a:rPr lang="ar-IQ" sz="2800" b="1" dirty="0">
                <a:solidFill>
                  <a:srgbClr val="FF0000"/>
                </a:solidFill>
              </a:rPr>
              <a:t>الوراثي من التشابه المظهري بين الأقارب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يعود التشابه بين الأقارب في الطيور الداجنة الى وجود جينات مشتركة( تشابه وراثي</a:t>
            </a:r>
            <a:r>
              <a:rPr lang="ar-IQ" dirty="0" smtClean="0"/>
              <a:t>)</a:t>
            </a:r>
          </a:p>
          <a:p>
            <a:pPr marL="0" indent="0">
              <a:buNone/>
            </a:pPr>
            <a:endParaRPr lang="ar-IQ" dirty="0"/>
          </a:p>
          <a:p>
            <a:endParaRPr lang="ar-IQ" dirty="0" smtClean="0"/>
          </a:p>
          <a:p>
            <a:r>
              <a:rPr lang="ar-IQ" dirty="0"/>
              <a:t>مكونات التباين المظهري المشترك التي تسبب التشابه بين الأفراد التي تربطها صلة نسب</a:t>
            </a:r>
            <a:endParaRPr lang="en-US" dirty="0"/>
          </a:p>
          <a:p>
            <a:r>
              <a:rPr lang="ar-IQ" dirty="0" smtClean="0"/>
              <a:t>تكون كما في الجدول التالي: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650440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711</Words>
  <Application>Microsoft Office PowerPoint</Application>
  <PresentationFormat>ملء الشاشة</PresentationFormat>
  <Paragraphs>193</Paragraphs>
  <Slides>23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تقدير المكافىء الوراثي من تجارب الانتخاب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                 تقدير المكافئ الوراثي من التشابه المظهري بين الأقارب </vt:lpstr>
      <vt:lpstr>عرض تقديمي في PowerPoint</vt:lpstr>
      <vt:lpstr>       تقدير المكافئ الوراثي من التشابه المظهري بين الاخوة أنصاف الأشقة</vt:lpstr>
      <vt:lpstr>                                  </vt:lpstr>
      <vt:lpstr>                                                 خطوات الحل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تقدير المكافىء الوراثي من تجارب الانتخاب</dc:title>
  <dc:creator>Shamfuture</dc:creator>
  <cp:lastModifiedBy>Shamfuture</cp:lastModifiedBy>
  <cp:revision>53</cp:revision>
  <dcterms:created xsi:type="dcterms:W3CDTF">2021-10-29T17:31:58Z</dcterms:created>
  <dcterms:modified xsi:type="dcterms:W3CDTF">2021-10-30T11:03:16Z</dcterms:modified>
</cp:coreProperties>
</file>